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2"/>
      </p:bgRef>
    </p:bg>
    <p:spTree>
      <p:nvGrpSpPr>
        <p:cNvPr id="1" name=""/>
        <p:cNvGrpSpPr/>
        <p:nvPr/>
      </p:nvGrpSpPr>
      <p:grpSpPr>
        <a:xfrm>
          <a:off x="0" y="0"/>
          <a:ext cx="0" cy="0"/>
          <a:chOff x="0" y="0"/>
          <a:chExt cx="0" cy="0"/>
        </a:xfrm>
      </p:grpSpPr>
      <p:sp>
        <p:nvSpPr>
          <p:cNvPr id="9" name="Pravokutni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slov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hr-HR" smtClean="0"/>
              <a:t>Uredite stil naslova matrice</a:t>
            </a:r>
            <a:endParaRPr kumimoji="0" lang="en-US"/>
          </a:p>
        </p:txBody>
      </p:sp>
      <p:sp>
        <p:nvSpPr>
          <p:cNvPr id="3" name="Podnaslov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hr-HR" smtClean="0"/>
              <a:t>Uredite stil podnaslova matrice</a:t>
            </a:r>
            <a:endParaRPr kumimoji="0" lang="en-US"/>
          </a:p>
        </p:txBody>
      </p:sp>
      <p:sp>
        <p:nvSpPr>
          <p:cNvPr id="4" name="Rezervirano mjesto datuma 3"/>
          <p:cNvSpPr>
            <a:spLocks noGrp="1"/>
          </p:cNvSpPr>
          <p:nvPr>
            <p:ph type="dt" sz="half" idx="10"/>
          </p:nvPr>
        </p:nvSpPr>
        <p:spPr/>
        <p:txBody>
          <a:bodyPr/>
          <a:lstStyle/>
          <a:p>
            <a:fld id="{D3718318-D693-4C02-A499-6D8E6C71DFEA}" type="datetimeFigureOut">
              <a:rPr lang="hr-HR" smtClean="0"/>
              <a:t>8.5.2017.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88779112-D216-429A-B1C4-913F935BE817}" type="slidenum">
              <a:rPr lang="hr-HR" smtClean="0"/>
              <a:t>‹#›</a:t>
            </a:fld>
            <a:endParaRPr lang="hr-HR"/>
          </a:p>
        </p:txBody>
      </p:sp>
      <p:sp>
        <p:nvSpPr>
          <p:cNvPr id="10" name="Pravokutni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D3718318-D693-4C02-A499-6D8E6C71DFEA}" type="datetimeFigureOut">
              <a:rPr lang="hr-HR" smtClean="0"/>
              <a:t>8.5.2017.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88779112-D216-429A-B1C4-913F935BE817}"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spTree>
      <p:nvGrpSpPr>
        <p:cNvPr id="1" name=""/>
        <p:cNvGrpSpPr/>
        <p:nvPr/>
      </p:nvGrpSpPr>
      <p:grpSpPr>
        <a:xfrm>
          <a:off x="0" y="0"/>
          <a:ext cx="0" cy="0"/>
          <a:chOff x="0" y="0"/>
          <a:chExt cx="0" cy="0"/>
        </a:xfrm>
      </p:grpSpPr>
      <p:sp>
        <p:nvSpPr>
          <p:cNvPr id="9" name="Pravokutni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Pravokutni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Okomiti naslov 1"/>
          <p:cNvSpPr>
            <a:spLocks noGrp="1"/>
          </p:cNvSpPr>
          <p:nvPr>
            <p:ph type="title" orient="vert"/>
          </p:nvPr>
        </p:nvSpPr>
        <p:spPr>
          <a:xfrm>
            <a:off x="6781800" y="274640"/>
            <a:ext cx="1905000" cy="5851525"/>
          </a:xfrm>
        </p:spPr>
        <p:txBody>
          <a:bodyPr vert="eaVer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304800"/>
            <a:ext cx="6019800" cy="5851525"/>
          </a:xfrm>
        </p:spPr>
        <p:txBody>
          <a:bodyPr vert="eaVer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D3718318-D693-4C02-A499-6D8E6C71DFEA}" type="datetimeFigureOut">
              <a:rPr lang="hr-HR" smtClean="0"/>
              <a:t>8.5.2017.</a:t>
            </a:fld>
            <a:endParaRPr lang="hr-HR"/>
          </a:p>
        </p:txBody>
      </p:sp>
      <p:sp>
        <p:nvSpPr>
          <p:cNvPr id="5" name="Rezervirano mjesto podnožja 4"/>
          <p:cNvSpPr>
            <a:spLocks noGrp="1"/>
          </p:cNvSpPr>
          <p:nvPr>
            <p:ph type="ftr" sz="quarter" idx="11"/>
          </p:nvPr>
        </p:nvSpPr>
        <p:spPr>
          <a:xfrm>
            <a:off x="2640597" y="6377459"/>
            <a:ext cx="3836404" cy="365125"/>
          </a:xfrm>
        </p:spPr>
        <p:txBody>
          <a:bodyPr/>
          <a:lstStyle/>
          <a:p>
            <a:endParaRPr lang="hr-HR"/>
          </a:p>
        </p:txBody>
      </p:sp>
      <p:sp>
        <p:nvSpPr>
          <p:cNvPr id="6" name="Rezervirano mjesto broja slajda 5"/>
          <p:cNvSpPr>
            <a:spLocks noGrp="1"/>
          </p:cNvSpPr>
          <p:nvPr>
            <p:ph type="sldNum" sz="quarter" idx="12"/>
          </p:nvPr>
        </p:nvSpPr>
        <p:spPr/>
        <p:txBody>
          <a:bodyPr/>
          <a:lstStyle/>
          <a:p>
            <a:fld id="{88779112-D216-429A-B1C4-913F935BE817}"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457200" y="155448"/>
            <a:ext cx="8229600" cy="1252728"/>
          </a:xfrm>
        </p:spPr>
        <p:txBody>
          <a:bodyPr/>
          <a:lstStyle/>
          <a:p>
            <a:r>
              <a:rPr kumimoji="0" lang="hr-HR" smtClean="0"/>
              <a:t>Uredite stil naslova matrice</a:t>
            </a:r>
            <a:endParaRPr kumimoji="0" lang="en-US"/>
          </a:p>
        </p:txBody>
      </p:sp>
      <p:sp>
        <p:nvSpPr>
          <p:cNvPr id="3" name="Rezervirano mjesto sadržaja 2"/>
          <p:cNvSpPr>
            <a:spLocks noGrp="1"/>
          </p:cNvSpPr>
          <p:nvPr>
            <p:ph idx="1"/>
          </p:nvPr>
        </p:nvSpPr>
        <p:spPr/>
        <p:txBody>
          <a:bodyPr/>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D3718318-D693-4C02-A499-6D8E6C71DFEA}" type="datetimeFigureOut">
              <a:rPr lang="hr-HR" smtClean="0"/>
              <a:t>8.5.2017.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88779112-D216-429A-B1C4-913F935BE817}"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2">
        <a:schemeClr val="bg2"/>
      </p:bgRef>
    </p:bg>
    <p:spTree>
      <p:nvGrpSpPr>
        <p:cNvPr id="1" name=""/>
        <p:cNvGrpSpPr/>
        <p:nvPr/>
      </p:nvGrpSpPr>
      <p:grpSpPr>
        <a:xfrm>
          <a:off x="0" y="0"/>
          <a:ext cx="0" cy="0"/>
          <a:chOff x="0" y="0"/>
          <a:chExt cx="0" cy="0"/>
        </a:xfrm>
      </p:grpSpPr>
      <p:sp>
        <p:nvSpPr>
          <p:cNvPr id="9" name="Pravokutni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kutni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slov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hr-HR" smtClean="0"/>
              <a:t>Uredite stilove teksta matrice</a:t>
            </a:r>
          </a:p>
        </p:txBody>
      </p:sp>
      <p:sp>
        <p:nvSpPr>
          <p:cNvPr id="4" name="Rezervirano mjesto datuma 3"/>
          <p:cNvSpPr>
            <a:spLocks noGrp="1"/>
          </p:cNvSpPr>
          <p:nvPr>
            <p:ph type="dt" sz="half" idx="10"/>
          </p:nvPr>
        </p:nvSpPr>
        <p:spPr/>
        <p:txBody>
          <a:bodyPr/>
          <a:lstStyle/>
          <a:p>
            <a:fld id="{D3718318-D693-4C02-A499-6D8E6C71DFEA}" type="datetimeFigureOut">
              <a:rPr lang="hr-HR" smtClean="0"/>
              <a:t>8.5.2017.</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88779112-D216-429A-B1C4-913F935BE817}" type="slidenum">
              <a:rPr lang="hr-HR" smtClean="0"/>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Uredite stil naslova matrice</a:t>
            </a:r>
            <a:endParaRPr kumimoji="0" lang="en-US"/>
          </a:p>
        </p:txBody>
      </p:sp>
      <p:sp>
        <p:nvSpPr>
          <p:cNvPr id="3" name="Rezervirano mjesto sadržaja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D3718318-D693-4C02-A499-6D8E6C71DFEA}" type="datetimeFigureOut">
              <a:rPr lang="hr-HR" smtClean="0"/>
              <a:t>8.5.2017.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88779112-D216-429A-B1C4-913F935BE817}"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hr-HR" smtClean="0"/>
              <a:t>Uredite stilove teksta matrice</a:t>
            </a:r>
          </a:p>
        </p:txBody>
      </p:sp>
      <p:sp>
        <p:nvSpPr>
          <p:cNvPr id="4" name="Rezervirano mjesto sadržaja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teksta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hr-HR" smtClean="0"/>
              <a:t>Uredite stilove teksta matrice</a:t>
            </a:r>
          </a:p>
        </p:txBody>
      </p:sp>
      <p:sp>
        <p:nvSpPr>
          <p:cNvPr id="6" name="Rezervirano mjesto sadržaja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p>
            <a:fld id="{D3718318-D693-4C02-A499-6D8E6C71DFEA}" type="datetimeFigureOut">
              <a:rPr lang="hr-HR" smtClean="0"/>
              <a:t>8.5.2017.</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88779112-D216-429A-B1C4-913F935BE817}"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Uredite stil naslova matrice</a:t>
            </a:r>
            <a:endParaRPr kumimoji="0" lang="en-US"/>
          </a:p>
        </p:txBody>
      </p:sp>
      <p:sp>
        <p:nvSpPr>
          <p:cNvPr id="3" name="Rezervirano mjesto datuma 2"/>
          <p:cNvSpPr>
            <a:spLocks noGrp="1"/>
          </p:cNvSpPr>
          <p:nvPr>
            <p:ph type="dt" sz="half" idx="10"/>
          </p:nvPr>
        </p:nvSpPr>
        <p:spPr/>
        <p:txBody>
          <a:bodyPr/>
          <a:lstStyle/>
          <a:p>
            <a:fld id="{D3718318-D693-4C02-A499-6D8E6C71DFEA}" type="datetimeFigureOut">
              <a:rPr lang="hr-HR" smtClean="0"/>
              <a:t>8.5.2017.</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88779112-D216-429A-B1C4-913F935BE817}"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D3718318-D693-4C02-A499-6D8E6C71DFEA}" type="datetimeFigureOut">
              <a:rPr lang="hr-HR" smtClean="0"/>
              <a:t>8.5.2017.</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88779112-D216-429A-B1C4-913F935BE817}"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hr-HR" smtClean="0"/>
              <a:t>Uredite stil naslova matrice</a:t>
            </a:r>
            <a:endParaRPr kumimoji="0" lang="en-US"/>
          </a:p>
        </p:txBody>
      </p:sp>
      <p:sp>
        <p:nvSpPr>
          <p:cNvPr id="3" name="Rezervirano mjesto sadržaja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teksta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hr-HR" smtClean="0"/>
              <a:t>Uredite stilove teksta matrice</a:t>
            </a:r>
          </a:p>
        </p:txBody>
      </p:sp>
      <p:sp>
        <p:nvSpPr>
          <p:cNvPr id="5" name="Rezervirano mjesto datuma 4"/>
          <p:cNvSpPr>
            <a:spLocks noGrp="1"/>
          </p:cNvSpPr>
          <p:nvPr>
            <p:ph type="dt" sz="half" idx="10"/>
          </p:nvPr>
        </p:nvSpPr>
        <p:spPr/>
        <p:txBody>
          <a:bodyPr/>
          <a:lstStyle/>
          <a:p>
            <a:fld id="{D3718318-D693-4C02-A499-6D8E6C71DFEA}" type="datetimeFigureOut">
              <a:rPr lang="hr-HR" smtClean="0"/>
              <a:t>8.5.2017.</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88779112-D216-429A-B1C4-913F935BE817}" type="slidenum">
              <a:rPr lang="hr-HR" smtClean="0"/>
              <a:t>‹#›</a:t>
            </a:fld>
            <a:endParaRPr lang="hr-HR"/>
          </a:p>
        </p:txBody>
      </p:sp>
      <p:sp>
        <p:nvSpPr>
          <p:cNvPr id="12" name="Pravokutni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avokutni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hr-HR" smtClean="0"/>
              <a:t>Uredite stil naslova matrice</a:t>
            </a:r>
            <a:endParaRPr kumimoji="0" lang="en-US"/>
          </a:p>
        </p:txBody>
      </p:sp>
      <p:sp>
        <p:nvSpPr>
          <p:cNvPr id="3" name="Rezervirano mjesto slik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hr-HR" smtClean="0"/>
              <a:t>Kliknite ikonu da biste dodali  sliku</a:t>
            </a:r>
            <a:endParaRPr kumimoji="0" lang="en-US" dirty="0"/>
          </a:p>
        </p:txBody>
      </p:sp>
      <p:sp>
        <p:nvSpPr>
          <p:cNvPr id="4" name="Rezervirano mjesto teksta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hr-HR" smtClean="0"/>
              <a:t>Uredite stilove teksta matrice</a:t>
            </a:r>
          </a:p>
        </p:txBody>
      </p:sp>
      <p:sp>
        <p:nvSpPr>
          <p:cNvPr id="5" name="Rezervirano mjesto datuma 4"/>
          <p:cNvSpPr>
            <a:spLocks noGrp="1"/>
          </p:cNvSpPr>
          <p:nvPr>
            <p:ph type="dt" sz="half" idx="10"/>
          </p:nvPr>
        </p:nvSpPr>
        <p:spPr>
          <a:xfrm>
            <a:off x="164592" y="1170432"/>
            <a:ext cx="2523744" cy="201168"/>
          </a:xfrm>
        </p:spPr>
        <p:txBody>
          <a:bodyPr/>
          <a:lstStyle/>
          <a:p>
            <a:fld id="{D3718318-D693-4C02-A499-6D8E6C71DFEA}" type="datetimeFigureOut">
              <a:rPr lang="hr-HR" smtClean="0"/>
              <a:t>8.5.2017.</a:t>
            </a:fld>
            <a:endParaRPr lang="hr-HR"/>
          </a:p>
        </p:txBody>
      </p:sp>
      <p:sp>
        <p:nvSpPr>
          <p:cNvPr id="11" name="Pravokutni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avokutni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Rezervirano mjesto podnožja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hr-HR"/>
          </a:p>
        </p:txBody>
      </p:sp>
      <p:sp>
        <p:nvSpPr>
          <p:cNvPr id="7" name="Rezervirano mjesto broja slajda 6"/>
          <p:cNvSpPr>
            <a:spLocks noGrp="1"/>
          </p:cNvSpPr>
          <p:nvPr>
            <p:ph type="sldNum" sz="quarter" idx="12"/>
          </p:nvPr>
        </p:nvSpPr>
        <p:spPr>
          <a:xfrm>
            <a:off x="8339328" y="1170432"/>
            <a:ext cx="733864" cy="201168"/>
          </a:xfrm>
        </p:spPr>
        <p:txBody>
          <a:bodyPr/>
          <a:lstStyle/>
          <a:p>
            <a:fld id="{88779112-D216-429A-B1C4-913F935BE817}"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ravokutni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Pravokutni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Rezervirano mjesto naslova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hr-HR" smtClean="0"/>
              <a:t>Uredite stil naslova matrice</a:t>
            </a:r>
            <a:endParaRPr kumimoji="0" lang="en-US"/>
          </a:p>
        </p:txBody>
      </p:sp>
      <p:sp>
        <p:nvSpPr>
          <p:cNvPr id="3" name="Rezervirano mjesto teksta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hr-HR" smtClean="0"/>
              <a:t>Uredite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4" name="Rezervirano mjesto datum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3718318-D693-4C02-A499-6D8E6C71DFEA}" type="datetimeFigureOut">
              <a:rPr lang="hr-HR" smtClean="0"/>
              <a:t>8.5.2017.</a:t>
            </a:fld>
            <a:endParaRPr lang="hr-HR"/>
          </a:p>
        </p:txBody>
      </p:sp>
      <p:sp>
        <p:nvSpPr>
          <p:cNvPr id="5" name="Rezervirano mjesto podnožja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hr-HR"/>
          </a:p>
        </p:txBody>
      </p:sp>
      <p:sp>
        <p:nvSpPr>
          <p:cNvPr id="6" name="Rezervirano mjesto broja slajd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8779112-D216-429A-B1C4-913F935BE817}"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solidFill>
                  <a:schemeClr val="accent6">
                    <a:lumMod val="50000"/>
                  </a:schemeClr>
                </a:solidFill>
              </a:rPr>
              <a:t>JUŽNA EUROPA</a:t>
            </a:r>
            <a:endParaRPr lang="hr-HR" dirty="0">
              <a:solidFill>
                <a:schemeClr val="accent6">
                  <a:lumMod val="50000"/>
                </a:schemeClr>
              </a:solidFill>
            </a:endParaRPr>
          </a:p>
        </p:txBody>
      </p:sp>
      <p:sp>
        <p:nvSpPr>
          <p:cNvPr id="3" name="Podnaslov 2"/>
          <p:cNvSpPr>
            <a:spLocks noGrp="1"/>
          </p:cNvSpPr>
          <p:nvPr>
            <p:ph type="subTitle" idx="1"/>
          </p:nvPr>
        </p:nvSpPr>
        <p:spPr/>
        <p:txBody>
          <a:bodyPr/>
          <a:lstStyle/>
          <a:p>
            <a:r>
              <a:rPr lang="hr-HR" dirty="0" err="1" smtClean="0"/>
              <a:t>By</a:t>
            </a:r>
            <a:r>
              <a:rPr lang="hr-HR" dirty="0" smtClean="0"/>
              <a:t> Matija </a:t>
            </a:r>
            <a:r>
              <a:rPr lang="hr-HR" smtClean="0"/>
              <a:t>&amp; Alec</a:t>
            </a:r>
            <a:endParaRPr lang="hr-HR" dirty="0"/>
          </a:p>
        </p:txBody>
      </p:sp>
    </p:spTree>
    <p:extLst>
      <p:ext uri="{BB962C8B-B14F-4D97-AF65-F5344CB8AC3E}">
        <p14:creationId xmlns:p14="http://schemas.microsoft.com/office/powerpoint/2010/main" val="1153799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Smještaj</a:t>
            </a:r>
            <a:endParaRPr lang="hr-HR" dirty="0"/>
          </a:p>
        </p:txBody>
      </p:sp>
      <p:sp>
        <p:nvSpPr>
          <p:cNvPr id="3" name="Rezervirano mjesto sadržaja 2"/>
          <p:cNvSpPr>
            <a:spLocks noGrp="1"/>
          </p:cNvSpPr>
          <p:nvPr>
            <p:ph idx="1"/>
          </p:nvPr>
        </p:nvSpPr>
        <p:spPr/>
        <p:txBody>
          <a:bodyPr>
            <a:normAutofit fontScale="85000" lnSpcReduction="10000"/>
          </a:bodyPr>
          <a:lstStyle/>
          <a:p>
            <a:r>
              <a:rPr lang="hr-HR" dirty="0" smtClean="0"/>
              <a:t>Južna Europa, dio je Europe koji se nalazi u njezinu južnom dijelu, u bazenu Sredozemnog mora. Sačinjava ju osam odnosno dvanaest država, a to su:</a:t>
            </a:r>
          </a:p>
          <a:p>
            <a:endParaRPr lang="hr-HR" dirty="0" smtClean="0"/>
          </a:p>
          <a:p>
            <a:r>
              <a:rPr lang="hr-HR" dirty="0" smtClean="0"/>
              <a:t>Andora</a:t>
            </a:r>
          </a:p>
          <a:p>
            <a:r>
              <a:rPr lang="hr-HR" dirty="0" smtClean="0"/>
              <a:t>Grčka</a:t>
            </a:r>
          </a:p>
          <a:p>
            <a:r>
              <a:rPr lang="hr-HR" dirty="0" smtClean="0"/>
              <a:t>Italija</a:t>
            </a:r>
          </a:p>
          <a:p>
            <a:r>
              <a:rPr lang="hr-HR" dirty="0" smtClean="0"/>
              <a:t>Malta</a:t>
            </a:r>
          </a:p>
          <a:p>
            <a:r>
              <a:rPr lang="hr-HR" dirty="0" smtClean="0"/>
              <a:t>Portugal</a:t>
            </a:r>
          </a:p>
          <a:p>
            <a:r>
              <a:rPr lang="hr-HR" dirty="0" smtClean="0"/>
              <a:t>San Marino</a:t>
            </a:r>
          </a:p>
          <a:p>
            <a:r>
              <a:rPr lang="hr-HR" dirty="0" smtClean="0"/>
              <a:t>Španjolska</a:t>
            </a:r>
          </a:p>
          <a:p>
            <a:r>
              <a:rPr lang="hr-HR" dirty="0" smtClean="0"/>
              <a:t>Vatikan</a:t>
            </a:r>
            <a:endParaRPr lang="hr-H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206" y="2996952"/>
            <a:ext cx="4907194"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0553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Klima</a:t>
            </a:r>
            <a:endParaRPr lang="hr-HR" dirty="0"/>
          </a:p>
        </p:txBody>
      </p:sp>
      <p:sp>
        <p:nvSpPr>
          <p:cNvPr id="3" name="Rezervirano mjesto sadržaja 2"/>
          <p:cNvSpPr>
            <a:spLocks noGrp="1"/>
          </p:cNvSpPr>
          <p:nvPr>
            <p:ph idx="1"/>
          </p:nvPr>
        </p:nvSpPr>
        <p:spPr>
          <a:xfrm>
            <a:off x="457200" y="1484784"/>
            <a:ext cx="8229600" cy="4525963"/>
          </a:xfrm>
        </p:spPr>
        <p:txBody>
          <a:bodyPr>
            <a:normAutofit/>
          </a:bodyPr>
          <a:lstStyle/>
          <a:p>
            <a:r>
              <a:rPr lang="hr-HR" sz="2400" dirty="0" smtClean="0"/>
              <a:t>Sredozemna (mediteranska) klima raširena je u južnoj Europi, ali samo u uskom pojasu uz Sredozemno more. Zime su blage i kišovite, a ljeta suha i topla. Čest problem je ljetna suša. Prirodna vegetacija - šume hrasta crnike i medunca, primorskog bora i čempresa - najvećim su dijelom uništene pretjeranom sječom i ispašama te čestim požarima. </a:t>
            </a:r>
            <a:endParaRPr lang="hr-HR"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3789040"/>
            <a:ext cx="6480720"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4122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Španjolska</a:t>
            </a:r>
            <a:endParaRPr lang="hr-HR" dirty="0"/>
          </a:p>
        </p:txBody>
      </p:sp>
      <p:sp>
        <p:nvSpPr>
          <p:cNvPr id="3" name="Rezervirano mjesto sadržaja 2"/>
          <p:cNvSpPr>
            <a:spLocks noGrp="1"/>
          </p:cNvSpPr>
          <p:nvPr>
            <p:ph idx="1"/>
          </p:nvPr>
        </p:nvSpPr>
        <p:spPr/>
        <p:txBody>
          <a:bodyPr>
            <a:noAutofit/>
          </a:bodyPr>
          <a:lstStyle/>
          <a:p>
            <a:endParaRPr lang="vi-VN" sz="1600" dirty="0" smtClean="0"/>
          </a:p>
          <a:p>
            <a:r>
              <a:rPr lang="vi-VN" sz="1600" dirty="0" smtClean="0"/>
              <a:t>Smještena na jugozapadu Europe, Španjolska zauzima veći dio Pirenejskog poluotoka. Dio su njenog teritorija i dva arhipelaga, smještena u Sredozemnom moru (Balearski otoci) i Atlantskom oceanu (Kanarski otoci), sjevernoafrički primorski gradovi Ceuta i Melilla, koji su pod španjolskom upravom te enklava Llívia u francuskim Pirenejima.</a:t>
            </a:r>
          </a:p>
          <a:p>
            <a:endParaRPr lang="vi-VN" sz="1600" dirty="0" smtClean="0"/>
          </a:p>
          <a:p>
            <a:r>
              <a:rPr lang="vi-VN" sz="1600" dirty="0" smtClean="0"/>
              <a:t>Španjolska na sjeveru graniči s Francuskom i Andorom, na zapadu s Portugalom, te s britanskom kolonijom Gibraltar na jugu. Sjevernoafrički teritoriji pod španjolskom upravom graniče s Marokom. Ukupna dužina španjolske kopnene granice je 1918 km.</a:t>
            </a:r>
          </a:p>
          <a:p>
            <a:endParaRPr lang="vi-VN" sz="1600" dirty="0" smtClean="0"/>
          </a:p>
          <a:p>
            <a:r>
              <a:rPr lang="vi-VN" sz="1600" dirty="0" smtClean="0"/>
              <a:t>Glavni grad Kraljevine Španjolske je Madrid. Grad s 3.155.359 stanovnika (Zajednica Madrida 5.964.143) smješten je u središtu Pirenejskog poluotoka. Drugi veći gradovi su Barcelona, Valencia, Sevilla, Zaragoza i Málaga.</a:t>
            </a:r>
            <a:endParaRPr lang="hr-HR" sz="1600" dirty="0"/>
          </a:p>
        </p:txBody>
      </p:sp>
    </p:spTree>
    <p:extLst>
      <p:ext uri="{BB962C8B-B14F-4D97-AF65-F5344CB8AC3E}">
        <p14:creationId xmlns:p14="http://schemas.microsoft.com/office/powerpoint/2010/main" val="382198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Portugal</a:t>
            </a:r>
            <a:endParaRPr lang="hr-HR" dirty="0"/>
          </a:p>
        </p:txBody>
      </p:sp>
      <p:sp>
        <p:nvSpPr>
          <p:cNvPr id="3" name="Rezervirano mjesto sadržaja 2"/>
          <p:cNvSpPr>
            <a:spLocks noGrp="1"/>
          </p:cNvSpPr>
          <p:nvPr>
            <p:ph idx="1"/>
          </p:nvPr>
        </p:nvSpPr>
        <p:spPr/>
        <p:txBody>
          <a:bodyPr>
            <a:normAutofit/>
          </a:bodyPr>
          <a:lstStyle/>
          <a:p>
            <a:r>
              <a:rPr lang="hr-HR" sz="2400" dirty="0" smtClean="0"/>
              <a:t>Portugal je država na zapadu Europe, na istoku i sjeveru graniči sa Španjolskom, a na zapadu i jugu ime Portugal, samo po sebi otkriva dijelove rane povijesti ove zemlje - ono potiče od rimskog imena </a:t>
            </a:r>
            <a:r>
              <a:rPr lang="hr-HR" sz="2400" dirty="0" err="1" smtClean="0"/>
              <a:t>Portus</a:t>
            </a:r>
            <a:r>
              <a:rPr lang="hr-HR" sz="2400" dirty="0" smtClean="0"/>
              <a:t> </a:t>
            </a:r>
            <a:r>
              <a:rPr lang="hr-HR" sz="2400" dirty="0" err="1" smtClean="0"/>
              <a:t>Cale</a:t>
            </a:r>
            <a:r>
              <a:rPr lang="hr-HR" sz="2400" dirty="0" smtClean="0"/>
              <a:t>, moguće mješavine grčkog i latinskog imena koje znači "Lijepa luka</a:t>
            </a:r>
          </a:p>
          <a:p>
            <a:endParaRPr lang="hr-HR" sz="2400" dirty="0" smtClean="0"/>
          </a:p>
          <a:p>
            <a:r>
              <a:rPr lang="hr-HR" sz="2400" dirty="0" smtClean="0"/>
              <a:t>Slavne osobe tih stoljeća su: </a:t>
            </a:r>
            <a:r>
              <a:rPr lang="hr-HR" sz="2400" dirty="0" err="1" smtClean="0"/>
              <a:t>Fernando</a:t>
            </a:r>
            <a:r>
              <a:rPr lang="hr-HR" sz="2400" dirty="0" smtClean="0"/>
              <a:t> Magellan koji je oplovio svijet, </a:t>
            </a:r>
            <a:r>
              <a:rPr lang="hr-HR" sz="2400" dirty="0" err="1" smtClean="0"/>
              <a:t>Bartolomeo</a:t>
            </a:r>
            <a:r>
              <a:rPr lang="hr-HR" sz="2400" dirty="0" smtClean="0"/>
              <a:t> Diaz koji je dospio do Rta dobre nade i istočnog kraja Afrike</a:t>
            </a:r>
            <a:endParaRPr lang="hr-HR" sz="2400" dirty="0"/>
          </a:p>
        </p:txBody>
      </p:sp>
    </p:spTree>
    <p:extLst>
      <p:ext uri="{BB962C8B-B14F-4D97-AF65-F5344CB8AC3E}">
        <p14:creationId xmlns:p14="http://schemas.microsoft.com/office/powerpoint/2010/main" val="3358399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Grčka</a:t>
            </a:r>
            <a:endParaRPr lang="hr-HR" dirty="0"/>
          </a:p>
        </p:txBody>
      </p:sp>
      <p:sp>
        <p:nvSpPr>
          <p:cNvPr id="3" name="Rezervirano mjesto sadržaja 2"/>
          <p:cNvSpPr>
            <a:spLocks noGrp="1"/>
          </p:cNvSpPr>
          <p:nvPr>
            <p:ph idx="1"/>
          </p:nvPr>
        </p:nvSpPr>
        <p:spPr/>
        <p:txBody>
          <a:bodyPr>
            <a:normAutofit fontScale="70000" lnSpcReduction="20000"/>
          </a:bodyPr>
          <a:lstStyle/>
          <a:p>
            <a:r>
              <a:rPr lang="hr-HR" dirty="0" smtClean="0"/>
              <a:t>Grčka službeni naziv Helenska Republika[2], je država u jugoistočnoj Europi. Nalazi se na obali Egejskog mora, Jonskog mora i Sredozemnog mora. Graniči s Albanijom, Makedonijom, Bugarskom i Turskom. Ukupna dužina kopnene granice joj je 1.288 km, a dužina obale joj je 13.676 km.</a:t>
            </a:r>
          </a:p>
          <a:p>
            <a:endParaRPr lang="hr-HR" dirty="0" smtClean="0"/>
          </a:p>
          <a:p>
            <a:endParaRPr lang="hr-HR" dirty="0" smtClean="0"/>
          </a:p>
          <a:p>
            <a:r>
              <a:rPr lang="hr-HR" dirty="0" smtClean="0"/>
              <a:t>Najveća gustoća naseljenosti je oko Atene i njene luke Pireja, a najmanja u Epiru, Trakiji i središnjoj Grčkoj.</a:t>
            </a:r>
          </a:p>
          <a:p>
            <a:endParaRPr lang="hr-HR" dirty="0" smtClean="0"/>
          </a:p>
          <a:p>
            <a:r>
              <a:rPr lang="hr-HR" dirty="0" smtClean="0"/>
              <a:t>Budući da je Grčka nerazvijena, oko 1/4 stanovništva trajno se odselilo u inozemstvo, a velik broj stanovništva zaposlen je u inozemstvu unatoč pomanjkanju radne snage, posebno u industrijskim djelatnostima.</a:t>
            </a:r>
          </a:p>
          <a:p>
            <a:endParaRPr lang="hr-HR" dirty="0" smtClean="0"/>
          </a:p>
          <a:p>
            <a:endParaRPr lang="hr-HR" dirty="0" smtClean="0"/>
          </a:p>
          <a:p>
            <a:endParaRPr lang="hr-HR" dirty="0"/>
          </a:p>
        </p:txBody>
      </p:sp>
    </p:spTree>
    <p:extLst>
      <p:ext uri="{BB962C8B-B14F-4D97-AF65-F5344CB8AC3E}">
        <p14:creationId xmlns:p14="http://schemas.microsoft.com/office/powerpoint/2010/main" val="3714547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Albanija</a:t>
            </a:r>
            <a:endParaRPr lang="hr-HR" dirty="0"/>
          </a:p>
        </p:txBody>
      </p:sp>
      <p:sp>
        <p:nvSpPr>
          <p:cNvPr id="3" name="Rezervirano mjesto sadržaja 2"/>
          <p:cNvSpPr>
            <a:spLocks noGrp="1"/>
          </p:cNvSpPr>
          <p:nvPr>
            <p:ph idx="1"/>
          </p:nvPr>
        </p:nvSpPr>
        <p:spPr/>
        <p:txBody>
          <a:bodyPr>
            <a:normAutofit/>
          </a:bodyPr>
          <a:lstStyle/>
          <a:p>
            <a:r>
              <a:rPr lang="hr-HR" sz="2400" dirty="0" smtClean="0"/>
              <a:t>Albanija (albanski: </a:t>
            </a:r>
            <a:r>
              <a:rPr lang="hr-HR" sz="2400" dirty="0" err="1" smtClean="0"/>
              <a:t>Shqipëria</a:t>
            </a:r>
            <a:r>
              <a:rPr lang="hr-HR" sz="2400" dirty="0" smtClean="0"/>
              <a:t>, znači Zemlja orlova) sredozemna je država južne Europe. Graniči s Crnom Gorom na sjeveru, Kosovom na sjeveroistoku, Makedonijom na istoku, Grčkom na jugu, Jadranskim morem na zapadu te Jonskim morem na jugozapadu.</a:t>
            </a:r>
          </a:p>
          <a:p>
            <a:r>
              <a:rPr lang="vi-VN" sz="2400" dirty="0" smtClean="0"/>
              <a:t> </a:t>
            </a:r>
            <a:endParaRPr lang="hr-HR" sz="2400" dirty="0" smtClean="0"/>
          </a:p>
          <a:p>
            <a:r>
              <a:rPr lang="vi-VN" sz="2400" dirty="0" smtClean="0"/>
              <a:t>Alternativno podrijetlo može biti isto kao i za ime Alpe, ali etimologija ovog naziva nije definitivno utvrđena.</a:t>
            </a:r>
            <a:r>
              <a:rPr lang="hr-HR" sz="2400" dirty="0" smtClean="0"/>
              <a:t>glasi Republika Albanija.</a:t>
            </a:r>
            <a:endParaRPr lang="hr-HR" sz="2400" dirty="0"/>
          </a:p>
        </p:txBody>
      </p:sp>
    </p:spTree>
    <p:extLst>
      <p:ext uri="{BB962C8B-B14F-4D97-AF65-F5344CB8AC3E}">
        <p14:creationId xmlns:p14="http://schemas.microsoft.com/office/powerpoint/2010/main" val="563517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Malta</a:t>
            </a:r>
            <a:endParaRPr lang="hr-HR" dirty="0"/>
          </a:p>
        </p:txBody>
      </p:sp>
      <p:sp>
        <p:nvSpPr>
          <p:cNvPr id="3" name="Rezervirano mjesto sadržaja 2"/>
          <p:cNvSpPr>
            <a:spLocks noGrp="1"/>
          </p:cNvSpPr>
          <p:nvPr>
            <p:ph idx="1"/>
          </p:nvPr>
        </p:nvSpPr>
        <p:spPr/>
        <p:txBody>
          <a:bodyPr>
            <a:normAutofit/>
          </a:bodyPr>
          <a:lstStyle/>
          <a:p>
            <a:r>
              <a:rPr lang="vi-VN" sz="2000" dirty="0" smtClean="0"/>
              <a:t>Republika Malta (malteški: Repubblika ta' Malta, engleski: Republic of Malta) otočna je država u Sredozemnom moru. Ova država sastoji se od nekoliko otoka i otočića, od kojih su tri naseljena. Najveći otok je Malta na kojem živi najveći dio stanovništva zemlje. Ova zemlja u kojoj živi manje od pola milijuna stanovnika je, s obzirom na površinu, jedna od najgušće naseljenih zemalja svijeta.</a:t>
            </a:r>
          </a:p>
          <a:p>
            <a:endParaRPr lang="vi-VN" sz="2000" dirty="0" smtClean="0"/>
          </a:p>
          <a:p>
            <a:r>
              <a:rPr lang="vi-VN" sz="2000" dirty="0" smtClean="0"/>
              <a:t>Malteško otočje nalazi se nedaleko od Sicilije (Italija), te manje od 300 km od obale Afrike. Zbog svog strateškog položaja, Maltom su tijekom povijesti vladale mnoge sile, kao što su Feničani, Rimljani, Fatimidi, Ivanovci i Britanci. Od 21. rujna 1964. Malta je neovisna od Velike Britanije, a od 1. svibnja 2004. članica Europske unije.</a:t>
            </a:r>
          </a:p>
          <a:p>
            <a:endParaRPr lang="vi-VN" sz="2000" dirty="0" smtClean="0"/>
          </a:p>
        </p:txBody>
      </p:sp>
    </p:spTree>
    <p:extLst>
      <p:ext uri="{BB962C8B-B14F-4D97-AF65-F5344CB8AC3E}">
        <p14:creationId xmlns:p14="http://schemas.microsoft.com/office/powerpoint/2010/main" val="3216281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a:bodyPr>
          <a:lstStyle/>
          <a:p>
            <a:pPr marL="0" indent="0">
              <a:buNone/>
            </a:pPr>
            <a:r>
              <a:rPr lang="hr-HR" sz="9600" dirty="0" smtClean="0"/>
              <a:t>     </a:t>
            </a:r>
            <a:r>
              <a:rPr lang="hr-HR" sz="9600" dirty="0"/>
              <a:t> </a:t>
            </a:r>
            <a:endParaRPr lang="hr-HR" sz="9600" dirty="0" smtClean="0"/>
          </a:p>
          <a:p>
            <a:pPr marL="0" indent="0">
              <a:buNone/>
            </a:pPr>
            <a:r>
              <a:rPr lang="hr-HR" sz="9600" dirty="0"/>
              <a:t> </a:t>
            </a:r>
            <a:r>
              <a:rPr lang="hr-HR" sz="9600" dirty="0" smtClean="0"/>
              <a:t>         KRAJ</a:t>
            </a:r>
          </a:p>
        </p:txBody>
      </p:sp>
    </p:spTree>
    <p:extLst>
      <p:ext uri="{BB962C8B-B14F-4D97-AF65-F5344CB8AC3E}">
        <p14:creationId xmlns:p14="http://schemas.microsoft.com/office/powerpoint/2010/main" val="148246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62</TotalTime>
  <Words>646</Words>
  <Application>Microsoft Office PowerPoint</Application>
  <PresentationFormat>Prikaz na zaslonu (4:3)</PresentationFormat>
  <Paragraphs>44</Paragraphs>
  <Slides>9</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9</vt:i4>
      </vt:variant>
    </vt:vector>
  </HeadingPairs>
  <TitlesOfParts>
    <vt:vector size="15" baseType="lpstr">
      <vt:lpstr>Arial</vt:lpstr>
      <vt:lpstr>Corbel</vt:lpstr>
      <vt:lpstr>Wingdings</vt:lpstr>
      <vt:lpstr>Wingdings 2</vt:lpstr>
      <vt:lpstr>Wingdings 3</vt:lpstr>
      <vt:lpstr>Modul</vt:lpstr>
      <vt:lpstr>JUŽNA EUROPA</vt:lpstr>
      <vt:lpstr>Smještaj</vt:lpstr>
      <vt:lpstr>Klima</vt:lpstr>
      <vt:lpstr>Španjolska</vt:lpstr>
      <vt:lpstr>Portugal</vt:lpstr>
      <vt:lpstr>Grčka</vt:lpstr>
      <vt:lpstr>Albanija</vt:lpstr>
      <vt:lpstr>Malta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JUŽNA EUROPA</dc:title>
  <dc:creator>User</dc:creator>
  <cp:lastModifiedBy>Slavica Gašpert</cp:lastModifiedBy>
  <cp:revision>8</cp:revision>
  <dcterms:created xsi:type="dcterms:W3CDTF">2017-05-02T08:08:31Z</dcterms:created>
  <dcterms:modified xsi:type="dcterms:W3CDTF">2017-05-08T13:10:05Z</dcterms:modified>
</cp:coreProperties>
</file>